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T0lrgDjlM5CwOKuowkhSyzbcm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mages.app.goo.gl/bNU1NVRGprLapjSv9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3.看“新鲜感、无限”这两个词：“感”是什么意思？除了新鲜感，也可以说“安全感、方向感、美感”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无限的无和限是什么意思？（其他例子：无法—没有办法、无能—没有能力）</a:t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4.请找出“千里之外、立即、仿佛、因此”，说说它们口语的意思是什么？</a:t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为什么网上交友受到年轻人的欢迎？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3.看“新鲜感、无限”这两个词：“感”是什么意思？除了新鲜感，也可以说“安全感、方向感、美感”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无限的无和限是什么意思？（其他例子：无法—没有办法、无能—没有能力）</a:t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4.请找出“千里之外、立即、仿佛、因此”，说说它们口语的意思是什么？</a:t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为什么网上交友受到年轻人的欢迎？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95后、脱单是什么意思？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为什么年轻人认为网上交友更容易脱单？网上交友的好处是什么？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1200"/>
              <a:buFont typeface="Calibri"/>
              <a:buNone/>
            </a:pPr>
            <a:r>
              <a:rPr b="0" i="0" lang="zh-C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https://images.app.goo.gl/bNU1NVRGprLapjSv9</a:t>
            </a:r>
            <a:endParaRPr b="0" i="0" u="sng">
              <a:solidFill>
                <a:srgbClr val="0078D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为什么年轻人认为网上交友更容易脱单？网上交友的好处是什么？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你会不会考虑使用交友软件在网上交朋友？为什么？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第二段：</a:t>
            </a:r>
            <a:r>
              <a:rPr b="0" i="0" lang="zh-C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网上交友的缺点/带来的问题（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网上交友对年轻人的影响）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Skim and scan to gain the main idea of each paragraph </a:t>
            </a:r>
            <a:b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(ie. finding key phrases in each paragraph)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1" name="Google Shape;27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8" name="Google Shape;27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KaiTi"/>
                <a:ea typeface="KaiTi"/>
                <a:cs typeface="KaiTi"/>
                <a:sym typeface="KaiTi"/>
              </a:rPr>
              <a:t>暖身問題: 激活背景知識/生命經驗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Warm-up: Activate Background Knowledge or Prior Life Experience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"/>
              <a:buNone/>
            </a:pPr>
            <a:r>
              <a:rPr lang="zh-CN">
                <a:latin typeface="Times"/>
                <a:ea typeface="Times"/>
                <a:cs typeface="Times"/>
                <a:sym typeface="Times"/>
              </a:rPr>
              <a:t>Use titles/illustrations to activate background knowledge and practice predicting the content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你觉得这篇文章在说什么？如果你来写这篇文章，你会写什么内容？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Times"/>
                <a:ea typeface="Times"/>
                <a:cs typeface="Times"/>
                <a:sym typeface="Times"/>
              </a:rPr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>
                <a:latin typeface="Calibri"/>
                <a:ea typeface="Calibri"/>
                <a:cs typeface="Calibri"/>
                <a:sym typeface="Calibri"/>
              </a:rPr>
              <a:t>你觉得在网上交朋友怎么样？请谈谈你对网上交友的看法和经历。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>
                <a:latin typeface="Calibri"/>
                <a:ea typeface="Calibri"/>
                <a:cs typeface="Calibri"/>
                <a:sym typeface="Calibri"/>
              </a:rPr>
              <a:t>你觉得在网上交朋友怎么样？（你对网上交友的看法是什么？）好处、坏处是什么？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>
                <a:latin typeface="Calibri"/>
                <a:ea typeface="Calibri"/>
                <a:cs typeface="Calibri"/>
                <a:sym typeface="Calibri"/>
              </a:rPr>
              <a:t>好处：可以跟陌生人倾诉；结交外国朋友、平常没机会认识的朋友；快速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>
                <a:latin typeface="Calibri"/>
                <a:ea typeface="Calibri"/>
                <a:cs typeface="Calibri"/>
                <a:sym typeface="Calibri"/>
              </a:rPr>
              <a:t>坏处：不安全、不真诚、不真实、把资料放在网上可能会有隐私问题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Skim and scan to gain the main idea of each paragraph </a:t>
            </a:r>
            <a:b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(ie. finding key phrases in each paragraph)第三段：</a:t>
            </a:r>
            <a:r>
              <a:rPr b="0" i="0" lang="zh-C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说明网上交友流行的其他原因/后果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此外：说明网上交友流行的“其他”原因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5" name="Google Shape;29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2" name="Google Shape;30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第四段：中老年人对网上交友的看法（对比年轻人）、 政府部门对于社会风气变坏的解决方式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2" name="Google Shape;31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第四段：中老年人对网上交友的看法（对比年轻人）、 政府部门对于社会风气变坏的解决方式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年轻人认为，网上交友是个人自由，也是一种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权利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，谁也干涉不了。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8" name="Google Shape;31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/>
              <a:t>你常浏览什么样的网站？（带有～性质的N）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4" name="Google Shape;32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第五段：作者的观点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0" name="Google Shape;37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CN"/>
              <a:t>1.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课文里提到上网可以做哪些事？</a:t>
            </a:r>
            <a:r>
              <a:rPr lang="zh-CN">
                <a:latin typeface="SimSun"/>
                <a:ea typeface="SimSun"/>
                <a:cs typeface="SimSun"/>
                <a:sym typeface="SimSun"/>
              </a:rPr>
              <a:t>查找资料、收发电子邮件、购物、</a:t>
            </a:r>
            <a:r>
              <a:rPr b="1" lang="zh-CN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浏览</a:t>
            </a:r>
            <a:r>
              <a:rPr lang="zh-CN">
                <a:latin typeface="SimSun"/>
                <a:ea typeface="SimSun"/>
                <a:cs typeface="SimSun"/>
                <a:sym typeface="SimSun"/>
              </a:rPr>
              <a:t>新闻、看小说、玩游戏、下载音乐或电影、聊天交友</a:t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2.“浏览”这个词是什么意思？还有哪些常见的搭配？浏览</a:t>
            </a: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（新闻／网站／资料／照片）</a:t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3.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“网络可以说已经成为我们生活中的一部分了。” 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这句话指的是什么意思？</a:t>
            </a:r>
            <a:r>
              <a:rPr lang="zh-CN">
                <a:highlight>
                  <a:srgbClr val="D3D3D3"/>
                </a:highlight>
                <a:latin typeface="Arial"/>
                <a:ea typeface="Arial"/>
                <a:cs typeface="Arial"/>
                <a:sym typeface="Arial"/>
              </a:rPr>
              <a:t>网络在你生活中扮演很重要的角色吗？</a:t>
            </a:r>
            <a:r>
              <a:rPr lang="zh-CN" u="none" strike="noStrike">
                <a:highlight>
                  <a:srgbClr val="D3D3D3"/>
                </a:highlight>
                <a:latin typeface="Calibri"/>
                <a:ea typeface="Calibri"/>
                <a:cs typeface="Calibri"/>
                <a:sym typeface="Calibri"/>
              </a:rPr>
              <a:t>你常上网做什么？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4.请看这一段的最后一句“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对于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这种新的交友方式，不同的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人群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有不同的意见。让我们在这篇课文里看看这些意见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到底</a:t>
            </a:r>
            <a:r>
              <a:rPr lang="zh-CN" u="sng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合理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还是不合理。【</a:t>
            </a:r>
            <a:r>
              <a:rPr lang="zh-CN"/>
              <a:t>合理”的理是什么意思？（道理）合理—》符合道理；有道理】讨论：你觉得这篇文章的内容会是什么？</a:t>
            </a:r>
            <a:r>
              <a:rPr lang="zh-CN">
                <a:latin typeface="Calibri"/>
                <a:ea typeface="Calibri"/>
                <a:cs typeface="Calibri"/>
                <a:sym typeface="Calibri"/>
              </a:rPr>
              <a:t>这里</a:t>
            </a:r>
            <a:r>
              <a:rPr lang="zh-CN">
                <a:latin typeface="Gungsuh"/>
                <a:ea typeface="Gungsuh"/>
                <a:cs typeface="Gungsuh"/>
                <a:sym typeface="Gungsuh"/>
              </a:rPr>
              <a:t>“不同的人群”可能会是哪些人群？他们可能会有什么不同的意见？</a:t>
            </a:r>
            <a:endParaRPr>
              <a:latin typeface="Gungsuh"/>
              <a:ea typeface="Gungsuh"/>
              <a:cs typeface="Gungsuh"/>
              <a:sym typeface="Gungsuh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ungsuh"/>
              <a:buNone/>
            </a:pPr>
            <a:r>
              <a:rPr lang="zh-CN">
                <a:latin typeface="Gungsuh"/>
                <a:ea typeface="Gungsuh"/>
                <a:cs typeface="Gungsuh"/>
                <a:sym typeface="Gungsuh"/>
              </a:rPr>
              <a:t>我们来看看课文怎么说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CN"/>
              <a:t>1.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课文里提到上网可以做哪些事？</a:t>
            </a:r>
            <a:r>
              <a:rPr lang="zh-CN">
                <a:latin typeface="SimSun"/>
                <a:ea typeface="SimSun"/>
                <a:cs typeface="SimSun"/>
                <a:sym typeface="SimSun"/>
              </a:rPr>
              <a:t>查找资料、收发电子邮件、购物、</a:t>
            </a:r>
            <a:r>
              <a:rPr b="1" lang="zh-CN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浏览</a:t>
            </a:r>
            <a:r>
              <a:rPr lang="zh-CN">
                <a:latin typeface="SimSun"/>
                <a:ea typeface="SimSun"/>
                <a:cs typeface="SimSun"/>
                <a:sym typeface="SimSun"/>
              </a:rPr>
              <a:t>新闻、看小说、玩游戏、下载音乐或电影、聊天交友</a:t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2.“浏览”这个词是什么意思？还有哪些常见的搭配？浏览</a:t>
            </a: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（新闻／网站／资料／照片）</a:t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3.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“网络可以说已经成为我们生活中的一部分了。” </a:t>
            </a:r>
            <a:r>
              <a:rPr b="1" lang="zh-CN" u="sng">
                <a:latin typeface="Times New Roman"/>
                <a:ea typeface="Times New Roman"/>
                <a:cs typeface="Times New Roman"/>
                <a:sym typeface="Times New Roman"/>
              </a:rPr>
              <a:t>这句话指的是什么意思？</a:t>
            </a:r>
            <a:r>
              <a:rPr lang="zh-CN">
                <a:highlight>
                  <a:srgbClr val="D3D3D3"/>
                </a:highlight>
                <a:latin typeface="Arial"/>
                <a:ea typeface="Arial"/>
                <a:cs typeface="Arial"/>
                <a:sym typeface="Arial"/>
              </a:rPr>
              <a:t>网络在你生活中扮演很重要的角色吗？</a:t>
            </a:r>
            <a:r>
              <a:rPr lang="zh-CN" u="none" strike="noStrike">
                <a:highlight>
                  <a:srgbClr val="D3D3D3"/>
                </a:highlight>
                <a:latin typeface="Calibri"/>
                <a:ea typeface="Calibri"/>
                <a:cs typeface="Calibri"/>
                <a:sym typeface="Calibri"/>
              </a:rPr>
              <a:t>你常上网做什么？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4.请看这一段的最后一句“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对于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这种新的交友方式，不同的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人群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有不同的意见。让我们在这篇课文里看看这些意见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到底</a:t>
            </a:r>
            <a:r>
              <a:rPr lang="zh-CN" u="sng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合理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还是不合理。【</a:t>
            </a:r>
            <a:r>
              <a:rPr lang="zh-CN"/>
              <a:t>合理”的理是什么意思？（道理）合理—》符合道理；有道理】讨论：你觉得这篇文章的内容会是什么？</a:t>
            </a:r>
            <a:r>
              <a:rPr lang="zh-CN">
                <a:latin typeface="Calibri"/>
                <a:ea typeface="Calibri"/>
                <a:cs typeface="Calibri"/>
                <a:sym typeface="Calibri"/>
              </a:rPr>
              <a:t>这里</a:t>
            </a:r>
            <a:r>
              <a:rPr lang="zh-CN">
                <a:latin typeface="Gungsuh"/>
                <a:ea typeface="Gungsuh"/>
                <a:cs typeface="Gungsuh"/>
                <a:sym typeface="Gungsuh"/>
              </a:rPr>
              <a:t>“不同的人群”可能会是哪些人群？他们可能会有什么不同的意见？</a:t>
            </a:r>
            <a:endParaRPr>
              <a:latin typeface="Gungsuh"/>
              <a:ea typeface="Gungsuh"/>
              <a:cs typeface="Gungsuh"/>
              <a:sym typeface="Gungsuh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ungsuh"/>
              <a:buNone/>
            </a:pPr>
            <a:r>
              <a:rPr lang="zh-CN">
                <a:latin typeface="Gungsuh"/>
                <a:ea typeface="Gungsuh"/>
                <a:cs typeface="Gungsuh"/>
                <a:sym typeface="Gungsuh"/>
              </a:rPr>
              <a:t>我们来看看课文怎么说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CN"/>
              <a:t>1.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课文里提到上网可以做哪些事？</a:t>
            </a:r>
            <a:r>
              <a:rPr lang="zh-CN">
                <a:latin typeface="SimSun"/>
                <a:ea typeface="SimSun"/>
                <a:cs typeface="SimSun"/>
                <a:sym typeface="SimSun"/>
              </a:rPr>
              <a:t>查找资料、收发电子邮件、购物、</a:t>
            </a:r>
            <a:r>
              <a:rPr b="1" lang="zh-CN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浏览</a:t>
            </a:r>
            <a:r>
              <a:rPr lang="zh-CN">
                <a:latin typeface="SimSun"/>
                <a:ea typeface="SimSun"/>
                <a:cs typeface="SimSun"/>
                <a:sym typeface="SimSun"/>
              </a:rPr>
              <a:t>新闻、看小说、玩游戏、下载音乐或电影、聊天交友</a:t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2.“浏览”这个词是什么意思？还有哪些常见的搭配？浏览</a:t>
            </a: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（新闻／网站／资料／照片）</a:t>
            </a:r>
            <a:endParaRPr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3.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“网络可以说已经成为我们生活中的一部分了。” 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这句话指的是什么意思？</a:t>
            </a:r>
            <a:r>
              <a:rPr lang="zh-CN">
                <a:highlight>
                  <a:srgbClr val="D3D3D3"/>
                </a:highlight>
                <a:latin typeface="Arial"/>
                <a:ea typeface="Arial"/>
                <a:cs typeface="Arial"/>
                <a:sym typeface="Arial"/>
              </a:rPr>
              <a:t>网络在你生活中扮演很重要的角色吗？</a:t>
            </a:r>
            <a:r>
              <a:rPr lang="zh-CN" u="none" strike="noStrike">
                <a:highlight>
                  <a:srgbClr val="D3D3D3"/>
                </a:highlight>
                <a:latin typeface="Calibri"/>
                <a:ea typeface="Calibri"/>
                <a:cs typeface="Calibri"/>
                <a:sym typeface="Calibri"/>
              </a:rPr>
              <a:t>你常上网做什么？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4.请看这一段的最后一句“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对于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这种新的交友方式，不同的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人群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有不同的意见。让我们在这篇课文里看看这些意见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到底</a:t>
            </a:r>
            <a:r>
              <a:rPr lang="zh-CN" u="sng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合理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还是不合理。【</a:t>
            </a:r>
            <a:r>
              <a:rPr lang="zh-CN"/>
              <a:t>合理”的理是什么意思？（道理）合理—》符合道理；有道理】讨论：你觉得这篇文章的内容会是什么？</a:t>
            </a:r>
            <a:r>
              <a:rPr lang="zh-CN">
                <a:latin typeface="Calibri"/>
                <a:ea typeface="Calibri"/>
                <a:cs typeface="Calibri"/>
                <a:sym typeface="Calibri"/>
              </a:rPr>
              <a:t>这里</a:t>
            </a:r>
            <a:r>
              <a:rPr lang="zh-CN">
                <a:latin typeface="Gungsuh"/>
                <a:ea typeface="Gungsuh"/>
                <a:cs typeface="Gungsuh"/>
                <a:sym typeface="Gungsuh"/>
              </a:rPr>
              <a:t>“不同的人群”可能会是哪些人群？他们可能会有什么不同的意见？</a:t>
            </a:r>
            <a:endParaRPr>
              <a:latin typeface="Gungsuh"/>
              <a:ea typeface="Gungsuh"/>
              <a:cs typeface="Gungsuh"/>
              <a:sym typeface="Gungsuh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ungsuh"/>
              <a:buNone/>
            </a:pPr>
            <a:r>
              <a:rPr lang="zh-CN">
                <a:latin typeface="Gungsuh"/>
                <a:ea typeface="Gungsuh"/>
                <a:cs typeface="Gungsuh"/>
                <a:sym typeface="Gungsuh"/>
              </a:rPr>
              <a:t>我们来看看课文怎么说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1.课文提到上网需要哪些设备？一台电脑 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(或者无线网络)、一个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摄像头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和一个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麦克风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现在上网还需要这些设备吗？（不需要，现代科技发展得非常快——突飞猛进）</a:t>
            </a: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突发猛进是快还是慢？哪几个字有快的联想？飞/进步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形容发展得非常快、进步得非常快 。   进：进步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怎么做可以让你的中文水平突飞猛进？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2.请找到这个句子“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人们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就能</a:t>
            </a:r>
            <a:r>
              <a:rPr lang="zh-C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不受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任何</a:t>
            </a:r>
            <a:r>
              <a:rPr lang="zh-C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限制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地做到网上交友。”</a:t>
            </a: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这句话是什么意思？跟同学讨论一下：举例说明</a:t>
            </a: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没有网络以前人们交友是受到什么限制？</a:t>
            </a: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（时间/空间/距离）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1.课文提到上网需要哪些设备？一台电脑 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(或者无线网络)、一个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摄像头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和一个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麦克风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现在上网还需要这些设备吗？（不需要，现代科技发展得非常快——突飞猛进）</a:t>
            </a: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突发猛进是快还是慢？哪几个字有快的联想？飞/进步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形容发展得非常快、进步得非常快 。   进：进步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怎么做可以让你的中文水平突飞猛进？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2.请找到这个句子“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人们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就能</a:t>
            </a:r>
            <a:r>
              <a:rPr lang="zh-C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不受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任何</a:t>
            </a:r>
            <a:r>
              <a:rPr lang="zh-C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限制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地做到网上交友。”</a:t>
            </a: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这句话是什么意思？跟同学讨论一下：举例说明</a:t>
            </a: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没有网络以前人们交友是受到什么限制？</a:t>
            </a: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（时间/空间/距离）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1.课文提到上网需要哪些设备？一台电脑 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(或者无线网络)、一个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摄像头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和一个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麦克风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现在上网还需要这些设备吗？（不需要，现代科技发展得非常快——突飞猛进）</a:t>
            </a: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突发猛进是快还是慢？哪几个字有快的联想？飞/进步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形容发展得非常快、进步得非常快 。   进：进步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怎么做可以让你的中文水平突飞猛进？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2.请找到这个句子“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人们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就能</a:t>
            </a:r>
            <a:r>
              <a:rPr lang="zh-C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不受</a:t>
            </a:r>
            <a:r>
              <a:rPr lang="zh-C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任何</a:t>
            </a:r>
            <a:r>
              <a:rPr lang="zh-CN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限制</a:t>
            </a:r>
            <a:r>
              <a:rPr lang="zh-CN" u="sng">
                <a:latin typeface="Times New Roman"/>
                <a:ea typeface="Times New Roman"/>
                <a:cs typeface="Times New Roman"/>
                <a:sym typeface="Times New Roman"/>
              </a:rPr>
              <a:t>地做到网上交友。”</a:t>
            </a: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这句话是什么意思？跟同学讨论一下：举例说明</a:t>
            </a:r>
            <a:r>
              <a:rPr lang="zh-C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没有网络以前人们交友是受到什么限制？</a:t>
            </a: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（时间/空间/距离）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zh-CN" u="none">
                <a:latin typeface="Times New Roman"/>
                <a:ea typeface="Times New Roman"/>
                <a:cs typeface="Times New Roman"/>
                <a:sym typeface="Times New Roman"/>
              </a:rPr>
              <a:t>3.看“新鲜感、无限”这两个词：“感”是什么意思？除了新鲜感，也可以说“安全感、方向感、美感”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无限的无和限是什么意思？（其他例子：无法—没有办法、无能—没有能力）</a:t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4.请找出“千里之外、立即、仿佛、因此”，说说它们口语的意思是什么？</a:t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zh-C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为什么网上交友受到年轻人的欢迎？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title"/>
          </p:nvPr>
        </p:nvSpPr>
        <p:spPr>
          <a:xfrm>
            <a:off x="25908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Learning objective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"/>
          <p:cNvSpPr txBox="1"/>
          <p:nvPr>
            <p:ph idx="1" type="body"/>
          </p:nvPr>
        </p:nvSpPr>
        <p:spPr>
          <a:xfrm>
            <a:off x="647700" y="1581785"/>
            <a:ext cx="107315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i="0" lang="zh-CN" u="none" strike="noStrike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i="0" lang="zh-CN" u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evelop an in-depth understanding of the main text </a:t>
            </a: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including analyzing text structure, identifying key ideas of each paragraph and making inferences;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use the target vocabulary/phrase </a:t>
            </a:r>
            <a:r>
              <a:rPr b="1" i="0" lang="zh-CN" u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express my opinions </a:t>
            </a: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online dating in real-life situations with simple explanations;</a:t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i="0" lang="zh-CN" u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</a:t>
            </a:r>
            <a:r>
              <a:rPr b="0" i="0" lang="zh-CN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pros and cons of online dating with evidence.</a:t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0" lang="zh-CN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idx="1" type="body"/>
          </p:nvPr>
        </p:nvSpPr>
        <p:spPr>
          <a:xfrm>
            <a:off x="232410" y="620203"/>
            <a:ext cx="1172718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网络的速度和新鲜感给人带来刺激和无限的想象空间。它能把千里之外的事物立即 呈现在眼前，也仿佛能把千里之外的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陌生人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带进家门。网上交友的方式因此受到年轻人的欢迎，迅速地在他们中间发展起来。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为什么网上交友受到年轻人的欢迎？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232399" y="3054925"/>
            <a:ext cx="6299029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新鮮感：～感（安全感/方向感/美感）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232399" y="3870350"/>
            <a:ext cx="5500744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无限：无～ （无法/无能/无情）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2458661" y="729341"/>
            <a:ext cx="1053600" cy="49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6012872" y="784166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9926261" y="774071"/>
            <a:ext cx="1420500" cy="49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1032163" y="1401938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4336472" y="1422720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0"/>
          <p:cNvCxnSpPr/>
          <p:nvPr/>
        </p:nvCxnSpPr>
        <p:spPr>
          <a:xfrm>
            <a:off x="415636" y="2515986"/>
            <a:ext cx="4627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10"/>
          <p:cNvCxnSpPr/>
          <p:nvPr/>
        </p:nvCxnSpPr>
        <p:spPr>
          <a:xfrm>
            <a:off x="10167072" y="1852211"/>
            <a:ext cx="1792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232410" y="620203"/>
            <a:ext cx="1172718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网络的速度和新鲜感给人带来刺激和无限的想象空间。它能把千里之外的事物立即 呈现在眼前，也仿佛能把千里之外的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陌生人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带进家门。网上交友的方式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因此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受到年轻人的欢迎，迅速地在他们中间发展起来。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为什么网上交友受到年轻人的欢迎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？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户外消防标识此处附近禁止吸烟告示牌提示标识- 博尔杰商城"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11071" t="0"/>
          <a:stretch/>
        </p:blipFill>
        <p:spPr>
          <a:xfrm>
            <a:off x="9418493" y="2620453"/>
            <a:ext cx="254109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安赛瑞安全告示牌（注意-此门前禁止停车）OSHA标志塑料板标牌250×315mm 31811【图片价格品牌评论】-京东"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19225"/>
          <a:stretch/>
        </p:blipFill>
        <p:spPr>
          <a:xfrm>
            <a:off x="6466522" y="3080626"/>
            <a:ext cx="2857500" cy="230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2458661" y="729341"/>
            <a:ext cx="1053600" cy="49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6012872" y="784166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9926261" y="774071"/>
            <a:ext cx="1420500" cy="49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1032163" y="1401938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4336472" y="1422720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11"/>
          <p:cNvCxnSpPr/>
          <p:nvPr/>
        </p:nvCxnSpPr>
        <p:spPr>
          <a:xfrm>
            <a:off x="415636" y="2515986"/>
            <a:ext cx="4627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11"/>
          <p:cNvCxnSpPr/>
          <p:nvPr/>
        </p:nvCxnSpPr>
        <p:spPr>
          <a:xfrm>
            <a:off x="10167072" y="1852211"/>
            <a:ext cx="1792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11"/>
          <p:cNvSpPr txBox="1"/>
          <p:nvPr/>
        </p:nvSpPr>
        <p:spPr>
          <a:xfrm>
            <a:off x="232399" y="3054925"/>
            <a:ext cx="6299029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新鮮感：～感（安全感/方向感/美感）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232399" y="3870350"/>
            <a:ext cx="5500744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无限：无～ （无法/无能/无情）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5 后恋爱报告》发布7 成以上愿意每年花2.4 万谈恋爱| 极客公园"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198" y="0"/>
            <a:ext cx="68103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第610期：中国式相亲Chinese blind date - 佛老扯英文" id="195" name="Google Shape;1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4464" y="632114"/>
            <a:ext cx="40386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3719945" y="477981"/>
            <a:ext cx="789709" cy="498763"/>
          </a:xfrm>
          <a:prstGeom prst="roundRect">
            <a:avLst>
              <a:gd fmla="val 16667" name="adj"/>
            </a:avLst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4484977" y="1205343"/>
            <a:ext cx="789709" cy="498763"/>
          </a:xfrm>
          <a:prstGeom prst="roundRect">
            <a:avLst>
              <a:gd fmla="val 16667" name="adj"/>
            </a:avLst>
          </a:prstGeom>
          <a:noFill/>
          <a:ln cap="flat" cmpd="sng" w="539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3"/>
          <p:cNvGrpSpPr/>
          <p:nvPr/>
        </p:nvGrpSpPr>
        <p:grpSpPr>
          <a:xfrm>
            <a:off x="2106142" y="619265"/>
            <a:ext cx="7626422" cy="5619468"/>
            <a:chOff x="3041325" y="1647"/>
            <a:chExt cx="7626422" cy="5619468"/>
          </a:xfrm>
        </p:grpSpPr>
        <p:sp>
          <p:nvSpPr>
            <p:cNvPr id="204" name="Google Shape;204;p13"/>
            <p:cNvSpPr/>
            <p:nvPr/>
          </p:nvSpPr>
          <p:spPr>
            <a:xfrm>
              <a:off x="3041325" y="2309643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3070716" y="2339034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好处</a:t>
              </a:r>
              <a:endParaRPr b="0" i="0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 rot="-4249260">
              <a:off x="4227856" y="1641321"/>
              <a:ext cx="2443624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67A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 rot="-4249260">
              <a:off x="5388578" y="1596292"/>
              <a:ext cx="122181" cy="12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5851059" y="1647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6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5880450" y="31038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不受任何限制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 rot="-3310531">
              <a:off x="4746788" y="2218320"/>
              <a:ext cx="1405762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67A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3"/>
            <p:cNvSpPr txBox="1"/>
            <p:nvPr/>
          </p:nvSpPr>
          <p:spPr>
            <a:xfrm rot="-3310531">
              <a:off x="5414525" y="2199238"/>
              <a:ext cx="70288" cy="70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5851059" y="1155645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6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5880450" y="1185036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速度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048278" y="2795319"/>
              <a:ext cx="802781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67A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5429599" y="2791311"/>
              <a:ext cx="40139" cy="40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851059" y="2309643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6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5880450" y="2339034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新鲜感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 rot="-2142401">
              <a:off x="7765089" y="2506819"/>
              <a:ext cx="988628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78B6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 rot="-2142401">
              <a:off x="8234687" y="2498166"/>
              <a:ext cx="49431" cy="4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8660794" y="1732644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4392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8690185" y="1762035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刺激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 rot="2142401">
              <a:off x="7765089" y="3083818"/>
              <a:ext cx="988628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78B6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 rot="2142401">
              <a:off x="8234687" y="3075165"/>
              <a:ext cx="49431" cy="49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8660794" y="2886642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4392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8690185" y="2916033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无限的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想象空间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 rot="3310531">
              <a:off x="4746788" y="3372318"/>
              <a:ext cx="1405762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67A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 rot="3310531">
              <a:off x="5414525" y="3353236"/>
              <a:ext cx="70288" cy="70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5851059" y="3463641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6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5880450" y="3493032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…….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 rot="4249260">
              <a:off x="4227856" y="3949317"/>
              <a:ext cx="2443624" cy="3212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167A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13"/>
            <p:cNvSpPr txBox="1"/>
            <p:nvPr/>
          </p:nvSpPr>
          <p:spPr>
            <a:xfrm rot="4249260">
              <a:off x="5388578" y="3904288"/>
              <a:ext cx="122181" cy="12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851059" y="4617639"/>
              <a:ext cx="2006953" cy="1003476"/>
            </a:xfrm>
            <a:prstGeom prst="roundRect">
              <a:avLst>
                <a:gd fmla="val 10000" name="adj"/>
              </a:avLst>
            </a:prstGeom>
            <a:solidFill>
              <a:srgbClr val="1A9A76">
                <a:alpha val="6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5880450" y="4647030"/>
              <a:ext cx="1948171" cy="944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imes New Roman"/>
                <a:buNone/>
              </a:pPr>
              <a:r>
                <a:rPr b="0" i="0" lang="zh-CN" sz="2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…….</a:t>
              </a:r>
              <a:endParaRPr b="0" i="0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4" name="Google Shape;234;p13"/>
          <p:cNvSpPr txBox="1"/>
          <p:nvPr/>
        </p:nvSpPr>
        <p:spPr>
          <a:xfrm>
            <a:off x="262667" y="357233"/>
            <a:ext cx="11929333" cy="1236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zh-CN" sz="4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网上交友的好处</a:t>
            </a:r>
            <a:endParaRPr b="0" i="0" sz="4000" u="none" cap="none" strike="noStrike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讨论：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14"/>
          <p:cNvSpPr txBox="1"/>
          <p:nvPr>
            <p:ph idx="1" type="body"/>
          </p:nvPr>
        </p:nvSpPr>
        <p:spPr>
          <a:xfrm>
            <a:off x="602675" y="1825625"/>
            <a:ext cx="11014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1. 为什么年轻人认为网上交友更容易脱单？网上交友的好处是什么？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2. 你会不会使用交友软件在网上交朋友？为什么？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5375564" y="5471309"/>
            <a:ext cx="6650100" cy="954300"/>
          </a:xfrm>
          <a:prstGeom prst="rect">
            <a:avLst/>
          </a:prstGeom>
          <a:gradFill>
            <a:gsLst>
              <a:gs pos="0">
                <a:srgbClr val="F9CA9D"/>
              </a:gs>
              <a:gs pos="50000">
                <a:srgbClr val="F7C18F"/>
              </a:gs>
              <a:gs pos="100000">
                <a:srgbClr val="FBBA7A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Hint：受到/不受…限制；新鲜感；刺激；有无限的想象空间；不安全；不真诚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698863" y="3490575"/>
            <a:ext cx="10443754" cy="2547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 会/不会 使用交友软件在网上交朋友，主要的原因有下面三个：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第一，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第二，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第三，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rgbClr val="0432FF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因此</a:t>
            </a:r>
            <a:r>
              <a:rPr b="0" i="0" lang="zh-CN" sz="2800" u="none" cap="none" strike="noStrike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，我认为……….。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>
            <p:ph idx="1" type="body"/>
          </p:nvPr>
        </p:nvSpPr>
        <p:spPr>
          <a:xfrm>
            <a:off x="125730" y="419100"/>
            <a:ext cx="11940540" cy="6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000"/>
              <a:buNone/>
            </a:pP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        网络是一个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虚拟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的世界，在网上大家可以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扮演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各种</a:t>
            </a:r>
            <a:r>
              <a:rPr lang="zh-CN" sz="4500">
                <a:solidFill>
                  <a:srgbClr val="00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假想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的角色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，与人进行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或真或假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的交流，像是一种游戏，也是一种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娱乐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。年轻人认为，网上交友是个人自由，也是一种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权利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，谁也干涉不了。他们带着这样的开放思想，上网交友、出入网上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聊天室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，面对到处都是“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白马王子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”和“漂亮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美眉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”的自我宣传和广告，是很难经得起 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诱惑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的。许多人认为当今中国的年轻人受了西方较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开放的性观念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影响，对爱情不再持保守和严肃的态度。因此，有一些人在网上</a:t>
            </a:r>
            <a:r>
              <a:rPr lang="zh-CN" sz="4500">
                <a:solidFill>
                  <a:srgbClr val="00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随便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找个伴侣，只要双方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愿意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，约个时间和地点见面，就能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发生关系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000"/>
              <a:buNone/>
            </a:pPr>
            <a:r>
              <a:t/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3333"/>
              <a:buNone/>
            </a:pPr>
            <a:r>
              <a:rPr b="1" lang="zh-CN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3333"/>
              <a:buChar char="•"/>
            </a:pPr>
            <a:r>
              <a:rPr lang="zh-CN" sz="4800">
                <a:latin typeface="Times New Roman"/>
                <a:ea typeface="Times New Roman"/>
                <a:cs typeface="Times New Roman"/>
                <a:sym typeface="Times New Roman"/>
              </a:rPr>
              <a:t>看了标记蓝色的词，请说说这一段的内容大意是什么？</a:t>
            </a:r>
            <a:endParaRPr b="1"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000"/>
              <a:buNone/>
            </a:pPr>
            <a:r>
              <a:t/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/>
          <p:nvPr>
            <p:ph idx="1" type="body"/>
          </p:nvPr>
        </p:nvSpPr>
        <p:spPr>
          <a:xfrm>
            <a:off x="125730" y="173421"/>
            <a:ext cx="1194054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网络是一个虚拟的世界，在网上大家可以扮演各种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假想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的角色，与人进行或真或假的交流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，像是一种游戏，也是一种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娱乐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为什么作者说“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在网上大家可以扮演各种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假想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的角色，与人进行或真或假的交流”？你觉得网上的人可能会扮演什么样的角色？为什么？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3131535" y="754137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125730" y="3218934"/>
            <a:ext cx="7104216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虚拟（SV）：虚拟（世界／故事／情人）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/>
          <p:nvPr>
            <p:ph idx="1" type="body"/>
          </p:nvPr>
        </p:nvSpPr>
        <p:spPr>
          <a:xfrm>
            <a:off x="125730" y="173420"/>
            <a:ext cx="11940540" cy="518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年轻人认为，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网上交友是个人自由，也是一种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权利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，谁也干涉不了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9078685" y="461540"/>
            <a:ext cx="793589" cy="43108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299901" y="1655620"/>
            <a:ext cx="8778784" cy="5231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干涉（V）：干涉（自由／经济／选举election／内政）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3">
            <a:alphaModFix/>
          </a:blip>
          <a:srcRect b="17779" l="0" r="29595" t="0"/>
          <a:stretch/>
        </p:blipFill>
        <p:spPr>
          <a:xfrm>
            <a:off x="125730" y="3569048"/>
            <a:ext cx="5192081" cy="84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 b="52911" l="0" r="0" t="1"/>
          <a:stretch/>
        </p:blipFill>
        <p:spPr>
          <a:xfrm>
            <a:off x="5551394" y="4551802"/>
            <a:ext cx="6468431" cy="204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idx="1" type="body"/>
          </p:nvPr>
        </p:nvSpPr>
        <p:spPr>
          <a:xfrm>
            <a:off x="126122" y="141894"/>
            <a:ext cx="11987048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他们带着这样的开放思想，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上网交友、出入网上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聊天室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，面对到处都是“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白马王子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”和“漂亮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美眉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”的自我宣传和广告，是很难经得起 诱惑的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【很难经得起=经不起】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subj. </a:t>
            </a:r>
            <a:r>
              <a:rPr b="1" lang="zh-CN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经得起/经不起</a:t>
            </a:r>
            <a:r>
              <a:rPr b="1" lang="zh-CN" sz="2800">
                <a:latin typeface="Times New Roman"/>
                <a:ea typeface="Times New Roman"/>
                <a:cs typeface="Times New Roman"/>
                <a:sym typeface="Times New Roman"/>
              </a:rPr>
              <a:t>（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帅哥/美女/爱情/金钱…）的</a:t>
            </a: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诱惑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网上交友可能会有什么样的诱惑？请举例说明。</a:t>
            </a:r>
            <a:r>
              <a:rPr b="1" lang="zh-CN">
                <a:latin typeface="Times New Roman"/>
                <a:ea typeface="Times New Roman"/>
                <a:cs typeface="Times New Roman"/>
                <a:sym typeface="Times New Roman"/>
              </a:rPr>
              <a:t>（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帅哥/美女/爱情/金钱…）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4" name="Google Shape;274;p18"/>
          <p:cNvCxnSpPr/>
          <p:nvPr/>
        </p:nvCxnSpPr>
        <p:spPr>
          <a:xfrm>
            <a:off x="7010217" y="1590955"/>
            <a:ext cx="185075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/>
          <p:nvPr>
            <p:ph idx="1" type="body"/>
          </p:nvPr>
        </p:nvSpPr>
        <p:spPr>
          <a:xfrm>
            <a:off x="125730" y="308737"/>
            <a:ext cx="11913510" cy="654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许多人认为当今中国的年轻人受了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西方较开放的性观念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影响，对爱情不再持保守和严肃的态度。因此，有一些人在网上</a:t>
            </a:r>
            <a:r>
              <a:rPr lang="zh-CN">
                <a:solidFill>
                  <a:srgbClr val="00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随便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找个伴侣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，只要双方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愿意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，约个时间和地点见面，就能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发生关系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作者认为当今中国的年轻人的爱情观念变得随便，是因为受到西方的影响，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你认同作者的观点吗？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3683128" y="993843"/>
            <a:ext cx="854400" cy="53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152760" y="3088541"/>
            <a:ext cx="86704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对 NP 持</a:t>
            </a: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（保守/ 严肃/ 开放 / 欢迎…） </a:t>
            </a:r>
            <a:r>
              <a:rPr b="0" i="0" lang="zh-CN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的态度    </a:t>
            </a:r>
            <a:endParaRPr b="0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3" name="Google Shape;283;p19"/>
          <p:cNvCxnSpPr/>
          <p:nvPr/>
        </p:nvCxnSpPr>
        <p:spPr>
          <a:xfrm flipH="1" rot="10800000">
            <a:off x="152760" y="1479248"/>
            <a:ext cx="3287100" cy="45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网上交友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2"/>
          <p:cNvSpPr txBox="1"/>
          <p:nvPr>
            <p:ph idx="1" type="body"/>
          </p:nvPr>
        </p:nvSpPr>
        <p:spPr>
          <a:xfrm>
            <a:off x="422564" y="1982643"/>
            <a:ext cx="672638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请跟同学讨论下面两个问题：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1.请看旁边的两张图片，说说这一课可能会谈到什么内容？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2.你觉得在网上交朋友怎么样？好处和坏处是什么？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提醒！“传销式”网上交友诈骗第一单先骗亲友…… - 手机新蓝网" id="83" name="Google Shape;83;p2"/>
          <p:cNvPicPr preferRelativeResize="0"/>
          <p:nvPr/>
        </p:nvPicPr>
        <p:blipFill rotWithShape="1">
          <a:blip r:embed="rId3">
            <a:alphaModFix/>
          </a:blip>
          <a:srcRect b="7906" l="0" r="1" t="0"/>
          <a:stretch/>
        </p:blipFill>
        <p:spPr>
          <a:xfrm>
            <a:off x="7555003" y="3681480"/>
            <a:ext cx="4068960" cy="2652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网上交友骗局屡现报端华侨华人应增加防骗意识| 美洲华联社" id="84" name="Google Shape;84;p2"/>
          <p:cNvPicPr preferRelativeResize="0"/>
          <p:nvPr/>
        </p:nvPicPr>
        <p:blipFill rotWithShape="1">
          <a:blip r:embed="rId4">
            <a:alphaModFix/>
          </a:blip>
          <a:srcRect b="127" l="0" r="0" t="0"/>
          <a:stretch/>
        </p:blipFill>
        <p:spPr>
          <a:xfrm>
            <a:off x="7596566" y="535991"/>
            <a:ext cx="4068960" cy="270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讨论：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0"/>
          <p:cNvSpPr txBox="1"/>
          <p:nvPr>
            <p:ph idx="1" type="body"/>
          </p:nvPr>
        </p:nvSpPr>
        <p:spPr>
          <a:xfrm>
            <a:off x="602675" y="1825625"/>
            <a:ext cx="11014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网络对传统的爱情观念有什么影响？网上不可能有真爱吗？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请你比较一下：</a:t>
            </a: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网上的朋友和自己身边的朋友有什么不同？</a:t>
            </a:r>
            <a:b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733301" y="3168929"/>
            <a:ext cx="10003971" cy="3323946"/>
          </a:xfrm>
          <a:prstGeom prst="rect">
            <a:avLst/>
          </a:prstGeom>
          <a:gradFill>
            <a:gsLst>
              <a:gs pos="0">
                <a:srgbClr val="FFCC7E"/>
              </a:gs>
              <a:gs pos="35000">
                <a:srgbClr val="FFDAA3"/>
              </a:gs>
              <a:gs pos="100000">
                <a:srgbClr val="FFEED9"/>
              </a:gs>
            </a:gsLst>
            <a:lin ang="16200000" scaled="0"/>
          </a:gradFill>
          <a:ln cap="flat" cmpd="sng" w="9525">
            <a:solidFill>
              <a:srgbClr val="F09A1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Hint：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经得起/经不起 诱惑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受…的影响；伴侣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持…</a:t>
            </a: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（开放/自由/保守/严肃）的观念/态度/看法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在虚拟的世界；白马王子；漂亮美眉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 txBox="1"/>
          <p:nvPr>
            <p:ph idx="1" type="body"/>
          </p:nvPr>
        </p:nvSpPr>
        <p:spPr>
          <a:xfrm>
            <a:off x="323850" y="312736"/>
            <a:ext cx="11544300" cy="6153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 sz="30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此外，当人们因为种种不同的原因而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心理</a:t>
            </a:r>
            <a:r>
              <a:rPr lang="zh-CN">
                <a:solidFill>
                  <a:srgbClr val="00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压力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过大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，或者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感到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寂寞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空虚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时，网络也成为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逃避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现实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的方式。在网上，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穷光蛋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可以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装成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百万富翁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丑八怪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可以打扮成漂亮小姐，大家你</a:t>
            </a:r>
            <a:r>
              <a:rPr lang="zh-CN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骗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我，我骗你，反正没有人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管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，只要高兴就行了。很多人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通过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这种方式来缓解自己心理上的压力。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看了标记蓝色的词，请说说这一段的内容大意是什么？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1108178" y="580215"/>
            <a:ext cx="854332" cy="53059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/>
          <p:nvPr>
            <p:ph idx="1" type="body"/>
          </p:nvPr>
        </p:nvSpPr>
        <p:spPr>
          <a:xfrm>
            <a:off x="323850" y="312736"/>
            <a:ext cx="11544300" cy="6153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 sz="30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此外，当人们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因为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种种不同的原因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而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心理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压力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过大，或者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感到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寂寞 空虚时，网络也成为逃避 现实的方式。在网上，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穷光蛋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可以装成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百万富翁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丑八怪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可以打扮成漂亮小姐，大家你骗我，我骗你，反正没有人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管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，只要高兴就行了。很多人</a:t>
            </a:r>
            <a:r>
              <a:rPr lang="zh-CN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通过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这种方式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来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缓解自己心理上的压力。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你会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因为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什么原因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而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心理压力过大？你一般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通过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什么方式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来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缓解压力？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2"/>
          <p:cNvSpPr txBox="1"/>
          <p:nvPr/>
        </p:nvSpPr>
        <p:spPr>
          <a:xfrm>
            <a:off x="323850" y="3353789"/>
            <a:ext cx="8778784" cy="5231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逃避（V）：逃避（现实／问题／责任）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323850" y="4106015"/>
            <a:ext cx="8778784" cy="5231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缓解（V）：缓解（压力／疼痛）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3639786" y="1277920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6818415" y="2528922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186690" y="0"/>
            <a:ext cx="118186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64171"/>
              <a:buNone/>
            </a:pP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        一般中、老年人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对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许多年轻人网上交友的做法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不以为然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。他们认为网上交的朋友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不够真诚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，和网友</a:t>
            </a:r>
            <a:r>
              <a:rPr lang="zh-CN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打交道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很可能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不太安全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。有的家长甚至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反对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这种交友方式，认为网上交友使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社会</a:t>
            </a:r>
            <a:r>
              <a:rPr lang="zh-CN" sz="3300">
                <a:solidFill>
                  <a:srgbClr val="00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风气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变坏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了，产生了很多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社会问题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。政府的有关</a:t>
            </a:r>
            <a:r>
              <a:rPr lang="zh-CN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部门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已经</a:t>
            </a:r>
            <a:r>
              <a:rPr lang="zh-CN" sz="3300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通过</a:t>
            </a:r>
            <a:r>
              <a:rPr lang="zh-CN" sz="33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法规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CN" sz="3300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禁止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 sz="3300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未成年人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进入网吧，</a:t>
            </a:r>
            <a:r>
              <a:rPr lang="zh-CN" sz="3300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限制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网吧</a:t>
            </a:r>
            <a:r>
              <a:rPr lang="zh-CN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营业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时间，</a:t>
            </a:r>
            <a:r>
              <a:rPr lang="zh-CN" sz="3300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关闭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了一些带有</a:t>
            </a:r>
            <a:r>
              <a:rPr lang="zh-CN" sz="33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色情</a:t>
            </a:r>
            <a:r>
              <a:rPr lang="zh-CN" sz="3300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性质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的网站。网上交友对社会的确产生了不小的震撼。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64171"/>
              <a:buNone/>
            </a:pPr>
            <a:r>
              <a:t/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9820"/>
              <a:buNone/>
            </a:pPr>
            <a:r>
              <a:rPr b="1" lang="zh-CN" sz="3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820"/>
              <a:buChar char="•"/>
            </a:pP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看了标记蓝色和绿色的词，请说说这一段的内容有哪两个重点？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58822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419100" y="609600"/>
            <a:ext cx="11277600" cy="581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64000"/>
              <a:buNone/>
            </a:pP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        一般中、老年人</a:t>
            </a:r>
            <a:r>
              <a:rPr lang="zh-CN" sz="45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对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许多年轻人网上交友的做法</a:t>
            </a:r>
            <a:r>
              <a:rPr lang="zh-CN" sz="45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不以为然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。他们认为网上交的朋友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不够真诚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，和网友</a:t>
            </a:r>
            <a:r>
              <a:rPr lang="zh-CN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打交道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很可能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不太安全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。有的家长甚至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反对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这种交友方式，认为网上交友使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社会</a:t>
            </a:r>
            <a:r>
              <a:rPr lang="zh-CN" sz="4500">
                <a:solidFill>
                  <a:srgbClr val="0000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风气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变坏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了，产生了很多</a:t>
            </a:r>
            <a:r>
              <a:rPr lang="zh-CN" sz="45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社会问题</a:t>
            </a: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64000"/>
              <a:buNone/>
            </a:pPr>
            <a:r>
              <a:t/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9555"/>
              <a:buNone/>
            </a:pPr>
            <a:r>
              <a:rPr b="1" lang="zh-CN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6538" lvl="0" marL="236538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中老年人认同年轻人网上交友的做法吗？为什么？你认同中老年人的看法吗？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6538" lvl="0" marL="236538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zh-CN" sz="4500">
                <a:latin typeface="Times New Roman"/>
                <a:ea typeface="Times New Roman"/>
                <a:cs typeface="Times New Roman"/>
                <a:sym typeface="Times New Roman"/>
              </a:rPr>
              <a:t>你觉得家长有没有权力反对未成年的孩子进行网上交友？为什么？（自由；权利；干涉）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/>
          <p:nvPr>
            <p:ph idx="1" type="body"/>
          </p:nvPr>
        </p:nvSpPr>
        <p:spPr>
          <a:xfrm>
            <a:off x="0" y="0"/>
            <a:ext cx="1200531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政府的有关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部门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已经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通过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法规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禁止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未成年人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进入网吧，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限制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网吧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营业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时间，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关闭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了一些带有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色情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性质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的网站。网上交友对社会的确产生了不小的震撼。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zh-C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/>
          </a:p>
          <a:p>
            <a:pPr indent="-342900" lvl="0" marL="3429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政府的有关部门通过哪些方式来解决社会风气变坏的问题？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你认为中国政府这样的做法合理吗？还是这是中国政府在干涉人民的自由？</a:t>
            </a:r>
            <a:endParaRPr/>
          </a:p>
          <a:p>
            <a:pPr indent="0" lvl="0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186690" y="3341578"/>
            <a:ext cx="8957310" cy="5231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性质（N）：（色情／暴力violent ／娱乐／教育）性质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4071257" y="1051541"/>
            <a:ext cx="743309" cy="53059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5"/>
          <p:cNvSpPr/>
          <p:nvPr/>
        </p:nvSpPr>
        <p:spPr>
          <a:xfrm>
            <a:off x="5812971" y="345039"/>
            <a:ext cx="457201" cy="52318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186688" y="2544278"/>
            <a:ext cx="10154741" cy="5878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未</a:t>
            </a: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成年（neg-V）：未婚；未知；未完  </a:t>
            </a:r>
            <a:r>
              <a:rPr b="0" i="0" lang="zh-CN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【 未：not yet 还没有】</a:t>
            </a:r>
            <a:endParaRPr b="0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1244867" y="1811571"/>
            <a:ext cx="7836899" cy="523220"/>
          </a:xfrm>
          <a:prstGeom prst="rect">
            <a:avLst/>
          </a:prstGeom>
          <a:gradFill>
            <a:gsLst>
              <a:gs pos="0">
                <a:srgbClr val="FFCC7E"/>
              </a:gs>
              <a:gs pos="35000">
                <a:srgbClr val="FFDAA3"/>
              </a:gs>
              <a:gs pos="100000">
                <a:srgbClr val="FFEED9"/>
              </a:gs>
            </a:gsLst>
            <a:lin ang="16200000" scaled="0"/>
          </a:gradFill>
          <a:ln cap="flat" cmpd="sng" w="9525">
            <a:solidFill>
              <a:srgbClr val="F09A1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通过 （pass）法规 vs 通过 （by… ）网络认识她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25"/>
          <p:cNvSpPr/>
          <p:nvPr/>
        </p:nvSpPr>
        <p:spPr>
          <a:xfrm>
            <a:off x="3284406" y="291511"/>
            <a:ext cx="743309" cy="53059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讨论：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26"/>
          <p:cNvSpPr txBox="1"/>
          <p:nvPr>
            <p:ph idx="1" type="body"/>
          </p:nvPr>
        </p:nvSpPr>
        <p:spPr>
          <a:xfrm>
            <a:off x="602675" y="1825625"/>
            <a:ext cx="11014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  <a:t>我们需要限制未成年人进入网吧/看什么网站吗？为什么？</a:t>
            </a:r>
            <a:br>
              <a:rPr lang="zh-CN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575124" y="2754086"/>
            <a:ext cx="9396189" cy="2971800"/>
          </a:xfrm>
          <a:prstGeom prst="rect">
            <a:avLst/>
          </a:prstGeom>
          <a:gradFill>
            <a:gsLst>
              <a:gs pos="0">
                <a:srgbClr val="FFCC7E"/>
              </a:gs>
              <a:gs pos="35000">
                <a:srgbClr val="FFDAA3"/>
              </a:gs>
              <a:gs pos="100000">
                <a:srgbClr val="FFEED9"/>
              </a:gs>
            </a:gsLst>
            <a:lin ang="16200000" scaled="0"/>
          </a:gradFill>
          <a:ln cap="flat" cmpd="sng" w="9525">
            <a:solidFill>
              <a:srgbClr val="F09A1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Hint：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我对…（an issue）很不以为然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我很同意….的看法/做法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尽管…, 然而…  （=虽然…, 但是…)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带有（色情／暴力violent ／娱乐／教育）性质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7"/>
          <p:cNvGrpSpPr/>
          <p:nvPr/>
        </p:nvGrpSpPr>
        <p:grpSpPr>
          <a:xfrm>
            <a:off x="0" y="-5"/>
            <a:ext cx="12191999" cy="6371156"/>
            <a:chOff x="0" y="-5"/>
            <a:chExt cx="12191999" cy="6371156"/>
          </a:xfrm>
        </p:grpSpPr>
        <p:sp>
          <p:nvSpPr>
            <p:cNvPr id="347" name="Google Shape;347;p27"/>
            <p:cNvSpPr/>
            <p:nvPr/>
          </p:nvSpPr>
          <p:spPr>
            <a:xfrm>
              <a:off x="8222269" y="3945384"/>
              <a:ext cx="3280864" cy="21252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 txBox="1"/>
            <p:nvPr/>
          </p:nvSpPr>
          <p:spPr>
            <a:xfrm>
              <a:off x="9253213" y="4523383"/>
              <a:ext cx="2203235" cy="1500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Char char="•"/>
              </a:pPr>
              <a:r>
                <a:rPr b="0" i="0" lang="zh-CN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逃避现实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Char char="•"/>
              </a:pPr>
              <a:r>
                <a:rPr b="0" i="0" lang="zh-CN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A骗B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0" y="3647625"/>
              <a:ext cx="4403412" cy="15214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7"/>
            <p:cNvSpPr txBox="1"/>
            <p:nvPr/>
          </p:nvSpPr>
          <p:spPr>
            <a:xfrm>
              <a:off x="33425" y="4061425"/>
              <a:ext cx="32130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32FF"/>
                </a:buClr>
                <a:buSzPts val="2400"/>
                <a:buFont typeface="Times New Roman"/>
                <a:buChar char="•"/>
              </a:pPr>
              <a:r>
                <a:rPr b="1" i="0" lang="zh-CN" sz="2400" u="none" cap="none" strike="noStrike">
                  <a:solidFill>
                    <a:srgbClr val="0432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年轻人：</a:t>
              </a: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个人自由、权利；干涉不了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432FF"/>
                </a:buClr>
                <a:buSzPts val="2400"/>
                <a:buFont typeface="Times New Roman"/>
                <a:buChar char="•"/>
              </a:pPr>
              <a:r>
                <a:rPr b="1" i="0" lang="zh-CN" sz="2400" u="none" cap="none" strike="noStrike">
                  <a:solidFill>
                    <a:srgbClr val="0432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中、老年人</a:t>
              </a: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：</a:t>
              </a:r>
              <a:r>
                <a:rPr b="0" i="0" lang="zh-CN" sz="2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对 ... 不以为然</a:t>
              </a:r>
              <a:r>
                <a:rPr b="0" i="0" lang="zh-CN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；不真诚、不安全、使社会风气变坏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7027099" y="-5"/>
              <a:ext cx="5164900" cy="29915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7"/>
            <p:cNvSpPr txBox="1"/>
            <p:nvPr/>
          </p:nvSpPr>
          <p:spPr>
            <a:xfrm>
              <a:off x="8642284" y="65710"/>
              <a:ext cx="3484000" cy="2112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虚拟世界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扮演假想的角色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Char char="•"/>
              </a:pPr>
              <a:r>
                <a:rPr b="0" i="0" lang="zh-CN" sz="2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或</a:t>
              </a: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真</a:t>
              </a:r>
              <a:r>
                <a:rPr b="0" i="0" lang="zh-CN" sz="2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或</a:t>
              </a: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假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Char char="•"/>
              </a:pPr>
              <a:r>
                <a:rPr b="1" i="0" lang="zh-CN" sz="2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经得起/经不起</a:t>
              </a: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诱惑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性观念：保守—开放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随便发生关系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64337" y="0"/>
              <a:ext cx="5491576" cy="21252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7"/>
            <p:cNvSpPr txBox="1"/>
            <p:nvPr/>
          </p:nvSpPr>
          <p:spPr>
            <a:xfrm>
              <a:off x="111022" y="46685"/>
              <a:ext cx="3750733" cy="1500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SimSu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现代科技 突飞猛进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不</a:t>
              </a:r>
              <a:r>
                <a:rPr b="0" i="0" lang="zh-CN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受...限制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SimSu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速度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SimSun"/>
                <a:buChar char="•"/>
              </a:pPr>
              <a:r>
                <a:rPr b="0" i="0" lang="zh-CN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新鲜感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imSun"/>
                <a:buChar char="•"/>
              </a:pPr>
              <a:r>
                <a:rPr b="0" i="0" lang="zh-CN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刺激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SimSun"/>
                <a:buChar char="•"/>
              </a:pPr>
              <a:r>
                <a:rPr b="0" i="0" lang="zh-CN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无限的想象空间</a:t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3153848" y="486848"/>
              <a:ext cx="2875737" cy="287573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A9A76">
                <a:alpha val="2745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7"/>
            <p:cNvSpPr txBox="1"/>
            <p:nvPr/>
          </p:nvSpPr>
          <p:spPr>
            <a:xfrm>
              <a:off x="3996132" y="1329132"/>
              <a:ext cx="2033453" cy="2033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第一段</a:t>
              </a:r>
              <a:endPara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网上交友</a:t>
              </a:r>
              <a:endPara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兴起的原因</a:t>
              </a:r>
              <a:endParaRPr b="0" i="0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 rot="5400000">
              <a:off x="6162414" y="486848"/>
              <a:ext cx="2875737" cy="287573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A9A76">
                <a:alpha val="43529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6162414" y="1329132"/>
              <a:ext cx="2033453" cy="2033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第二段</a:t>
              </a:r>
              <a:endPara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网上交友的缺点/带来的问题</a:t>
              </a:r>
              <a:endParaRPr b="0" i="0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 rot="10800000">
              <a:off x="6162414" y="3495414"/>
              <a:ext cx="2875737" cy="287573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A9A76">
                <a:alpha val="73725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7"/>
            <p:cNvSpPr txBox="1"/>
            <p:nvPr/>
          </p:nvSpPr>
          <p:spPr>
            <a:xfrm>
              <a:off x="6162414" y="3495414"/>
              <a:ext cx="2033453" cy="2033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第三段</a:t>
              </a:r>
              <a:endPara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说明网上交友流行的其他原因/后果</a:t>
              </a:r>
              <a:endParaRPr b="0" i="0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 rot="-5400000">
              <a:off x="3153848" y="3495414"/>
              <a:ext cx="2875737" cy="287573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A9A76">
                <a:alpha val="8784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 txBox="1"/>
            <p:nvPr/>
          </p:nvSpPr>
          <p:spPr>
            <a:xfrm>
              <a:off x="3996132" y="3495414"/>
              <a:ext cx="2033453" cy="2033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575" lIns="163575" spcFirstLastPara="1" rIns="163575" wrap="square" tIns="163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第四段</a:t>
              </a:r>
              <a:endPara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Times New Roman"/>
                <a:buNone/>
              </a:pPr>
              <a:r>
                <a:rPr b="0" i="0" lang="zh-CN" sz="2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对比年轻人、中老年人的看法</a:t>
              </a:r>
              <a:endParaRPr b="0" i="0" sz="2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5599553" y="2831271"/>
              <a:ext cx="992893" cy="863385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9C9B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 rot="10800000">
              <a:off x="5599553" y="3163342"/>
              <a:ext cx="992893" cy="863385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9C9B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 b="0" l="0" r="0" t="14723"/>
          <a:stretch/>
        </p:blipFill>
        <p:spPr>
          <a:xfrm>
            <a:off x="334374" y="3274578"/>
            <a:ext cx="1058006" cy="766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66" name="Google Shape;366;p27"/>
          <p:cNvPicPr preferRelativeResize="0"/>
          <p:nvPr/>
        </p:nvPicPr>
        <p:blipFill rotWithShape="1">
          <a:blip r:embed="rId4">
            <a:alphaModFix/>
          </a:blip>
          <a:srcRect b="14599" l="0" r="0" t="0"/>
          <a:stretch/>
        </p:blipFill>
        <p:spPr>
          <a:xfrm>
            <a:off x="1851536" y="5870256"/>
            <a:ext cx="1164519" cy="84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/>
          <p:nvPr>
            <p:ph idx="1" type="body"/>
          </p:nvPr>
        </p:nvSpPr>
        <p:spPr>
          <a:xfrm>
            <a:off x="91440" y="247422"/>
            <a:ext cx="12009120" cy="5456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4448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尽管不同的人群对网上交友的看法不同，然而正如德国</a:t>
            </a:r>
            <a:r>
              <a:rPr lang="zh-CN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哲学家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黑格尔所说“</a:t>
            </a:r>
            <a:r>
              <a:rPr lang="zh-CN" sz="33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凡是合理的都是存在的，凡是存在的都是合理的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”。那么说，网上交友的合理性也就</a:t>
            </a:r>
            <a:r>
              <a:rPr lang="zh-CN" sz="33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显而易见</a:t>
            </a: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了。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64171"/>
              <a:buNone/>
            </a:pPr>
            <a:r>
              <a:t/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64171"/>
              <a:buNone/>
            </a:pPr>
            <a:r>
              <a:t/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64171"/>
              <a:buNone/>
            </a:pPr>
            <a:r>
              <a:rPr b="1" lang="zh-CN" sz="3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讨论、回答下面的问题：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作者认为网上交友是合理的吗？你是怎么知道的？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zh-CN" sz="3300">
                <a:latin typeface="Times New Roman"/>
                <a:ea typeface="Times New Roman"/>
                <a:cs typeface="Times New Roman"/>
                <a:sym typeface="Times New Roman"/>
              </a:rPr>
              <a:t>黑格尔说：“凡是合理的都是存在的，凡是存在的都是合理的”你觉得有道理吗？为什么？（……...是显而易见的；我对……...不以为然）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>
            <p:ph idx="1" type="body"/>
          </p:nvPr>
        </p:nvSpPr>
        <p:spPr>
          <a:xfrm>
            <a:off x="0" y="62346"/>
            <a:ext cx="12192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CN">
                <a:latin typeface="Times New Roman"/>
                <a:ea typeface="Times New Roman"/>
                <a:cs typeface="Times New Roman"/>
                <a:sym typeface="Times New Roman"/>
              </a:rPr>
              <a:t>辩论作业     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        美美今年已经三十五岁了，可是一直找不到理想的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伴侣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，她的家人和朋友都十分担心，不知道应该怎么办。美美是个爱情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观念保守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的人，平常有点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严肃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，也不喜欢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打扮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，下了班就是回家，周末也都待在家里上网，不喜欢跟人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打交道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，也不喜欢面对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人群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没有什么认识新朋友的机会。最近几年，美美常常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感到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社会给她的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压力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，一个人有时也会感到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寂寞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和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空虚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，本来她</a:t>
            </a:r>
            <a:r>
              <a:rPr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对于</a:t>
            </a:r>
            <a:r>
              <a:rPr lang="zh-CN" sz="2400"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“男大当婚、女大当嫁”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这样的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观念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感到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不以为然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，可是现在心里也开始有点着急了，也认为自己应该赶快找个人结婚。如果你是美美的朋友，你会给她什么建议？你认为她应不应该</a:t>
            </a:r>
            <a:r>
              <a:rPr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进行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网上交友？你觉得她应该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通过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什么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方式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来解决现在的问题，顺利找到心中的</a:t>
            </a:r>
            <a:r>
              <a:rPr b="1" lang="zh-CN" sz="2400" u="sng">
                <a:latin typeface="Times New Roman"/>
                <a:ea typeface="Times New Roman"/>
                <a:cs typeface="Times New Roman"/>
                <a:sym typeface="Times New Roman"/>
              </a:rPr>
              <a:t>白马王子</a:t>
            </a: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呢？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400"/>
              <a:buNone/>
            </a:pPr>
            <a:r>
              <a:rPr lang="zh-CN" sz="2400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讨论课时，你需要说明你认为美美应该或者不应该进行网上交友（最少三个论点），并告诉大家你认为怎么做比较好（最少三个建议）。</a:t>
            </a:r>
            <a:endParaRPr sz="2400">
              <a:solidFill>
                <a:srgbClr val="0432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CN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课文导读</a:t>
            </a:r>
            <a:endParaRPr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370609" y="2141537"/>
            <a:ext cx="114507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     你能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想象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自己一天不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上网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吗？平时工作、学习时，我们上网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查找资料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、收发电子邮件、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购物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；在家休息时，我们上网浏览新闻、看小说、玩儿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游戏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，下载音乐或电影，还可以聊天交友。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网络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可以说已经成为我们生活中的一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部分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了。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课文导读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370609" y="2141537"/>
            <a:ext cx="114507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     你能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想象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自己一天不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上网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吗？平时工作、学习时，我们上网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查找资料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收发电子邮件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购物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；在家休息时，我们上网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浏览新闻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看小说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玩儿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游戏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下载音乐或电影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，还可以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聊天交友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网络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可以说已经成为我们生活中的一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部分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了。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5898575" y="4699325"/>
            <a:ext cx="5653200" cy="52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浏览</a:t>
            </a:r>
            <a:r>
              <a:rPr b="1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（新闻／网站／资料／照片）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7545629" y="2946047"/>
            <a:ext cx="760171" cy="48292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4"/>
          <p:cNvCxnSpPr/>
          <p:nvPr/>
        </p:nvCxnSpPr>
        <p:spPr>
          <a:xfrm>
            <a:off x="7217428" y="4072249"/>
            <a:ext cx="433434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/>
          <p:nvPr/>
        </p:nvCxnSpPr>
        <p:spPr>
          <a:xfrm>
            <a:off x="496884" y="4688984"/>
            <a:ext cx="2821082" cy="1034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课文导读</a:t>
            </a:r>
            <a:endParaRPr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525294" y="1862924"/>
            <a:ext cx="11296097" cy="489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随着社会的发展变化，网络改变了我们的生活，也改变了我们的交友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方式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，网上约会也在年轻人中间很快地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流行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起来。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对于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这种新的交友方式，不同的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人群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有不同的意见。让我们在这篇课文里看看这些意见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到底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合理还是不合理。s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8965" r="27320" t="26622"/>
          <a:stretch/>
        </p:blipFill>
        <p:spPr>
          <a:xfrm>
            <a:off x="9464302" y="103402"/>
            <a:ext cx="2357089" cy="1497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5"/>
          <p:cNvCxnSpPr/>
          <p:nvPr/>
        </p:nvCxnSpPr>
        <p:spPr>
          <a:xfrm flipH="1" rot="10800000">
            <a:off x="7937770" y="3096459"/>
            <a:ext cx="3883621" cy="2622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5"/>
          <p:cNvCxnSpPr/>
          <p:nvPr/>
        </p:nvCxnSpPr>
        <p:spPr>
          <a:xfrm>
            <a:off x="525294" y="3770614"/>
            <a:ext cx="1045801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5"/>
          <p:cNvSpPr txBox="1"/>
          <p:nvPr/>
        </p:nvSpPr>
        <p:spPr>
          <a:xfrm>
            <a:off x="525294" y="4484956"/>
            <a:ext cx="11666706" cy="20312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思考和讨论：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看了上面课文导读的最后这句话，请大概说一下正文会提到什么内容。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这里“不同的人群”可能会是哪些人群？他们可能会有什么不同的意见？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10946946" y="3257413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1303506" y="1233488"/>
            <a:ext cx="9727660" cy="4583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       现代科技突飞猛进，只要有一台电脑、一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根网线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(或者无线网络)、一个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摄像头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和一个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麦克风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这几种简单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设备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，人们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就能不受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任何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限制地做到网上交友。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6"/>
          <p:cNvSpPr txBox="1"/>
          <p:nvPr>
            <p:ph type="title"/>
          </p:nvPr>
        </p:nvSpPr>
        <p:spPr>
          <a:xfrm>
            <a:off x="838200" y="-92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正文</a:t>
            </a:r>
            <a:endParaRPr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232410" y="396240"/>
            <a:ext cx="11727180" cy="6461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       现代科技突飞猛进，只要有一台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电脑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网线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(或者无线网络)、一个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摄像头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和一个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麦克风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这几种简单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设备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，人们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就能不受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任何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限制地做到网上交友。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2438402" y="1224488"/>
            <a:ext cx="1447800" cy="53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7"/>
          <p:cNvCxnSpPr/>
          <p:nvPr/>
        </p:nvCxnSpPr>
        <p:spPr>
          <a:xfrm>
            <a:off x="6670963" y="2390504"/>
            <a:ext cx="5091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7"/>
          <p:cNvCxnSpPr/>
          <p:nvPr/>
        </p:nvCxnSpPr>
        <p:spPr>
          <a:xfrm>
            <a:off x="318654" y="3007031"/>
            <a:ext cx="1801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7"/>
          <p:cNvSpPr txBox="1"/>
          <p:nvPr>
            <p:ph type="title"/>
          </p:nvPr>
        </p:nvSpPr>
        <p:spPr>
          <a:xfrm>
            <a:off x="838200" y="-92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正文</a:t>
            </a:r>
            <a:endParaRPr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232410" y="396240"/>
            <a:ext cx="11727180" cy="6461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        现代科技突飞猛进，只要有一台</a:t>
            </a:r>
            <a:r>
              <a:rPr lang="zh-CN"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电脑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、一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根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网线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(或者无线网络)、一个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摄像头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和一个</a:t>
            </a:r>
            <a:r>
              <a:rPr lang="zh-CN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麦克风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这几种简单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设备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，人们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几乎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就能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不受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任何</a:t>
            </a:r>
            <a:r>
              <a:rPr lang="zh-CN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限制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地做到网上交友。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341341" y="3845709"/>
            <a:ext cx="11509200" cy="14618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讨论：请举例说明</a:t>
            </a: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没有网络以前，人们交友受到了什么限制？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（时间/空间/距离…..）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" name="Google Shape;139;p8"/>
          <p:cNvCxnSpPr/>
          <p:nvPr/>
        </p:nvCxnSpPr>
        <p:spPr>
          <a:xfrm>
            <a:off x="6670963" y="2390504"/>
            <a:ext cx="5091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8"/>
          <p:cNvCxnSpPr/>
          <p:nvPr/>
        </p:nvCxnSpPr>
        <p:spPr>
          <a:xfrm>
            <a:off x="318654" y="3007031"/>
            <a:ext cx="1801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8"/>
          <p:cNvSpPr txBox="1"/>
          <p:nvPr/>
        </p:nvSpPr>
        <p:spPr>
          <a:xfrm>
            <a:off x="5039591" y="2597640"/>
            <a:ext cx="6722918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zh-CN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受到/不受…</a:t>
            </a:r>
            <a:r>
              <a:rPr b="0" i="0" lang="zh-C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（时间/空间/距离…）</a:t>
            </a:r>
            <a:r>
              <a:rPr b="1" i="0" lang="zh-CN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的限制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2438402" y="1224488"/>
            <a:ext cx="1447800" cy="53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>
            <p:ph type="title"/>
          </p:nvPr>
        </p:nvSpPr>
        <p:spPr>
          <a:xfrm>
            <a:off x="838200" y="-92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lang="zh-CN">
                <a:latin typeface="SimSun"/>
                <a:ea typeface="SimSun"/>
                <a:cs typeface="SimSun"/>
                <a:sym typeface="SimSun"/>
              </a:rPr>
              <a:t>正文</a:t>
            </a:r>
            <a:endParaRPr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232410" y="620203"/>
            <a:ext cx="1172718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网络的速度和新鲜感给人带来刺激和无限的想象空间。它能把千里之外的事物立即 呈现在眼前，也仿佛能把千里之外的</a:t>
            </a:r>
            <a:r>
              <a:rPr lang="zh-C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陌生人</a:t>
            </a:r>
            <a:r>
              <a:rPr lang="zh-CN">
                <a:latin typeface="Times New Roman"/>
                <a:ea typeface="Times New Roman"/>
                <a:cs typeface="Times New Roman"/>
                <a:sym typeface="Times New Roman"/>
              </a:rPr>
              <a:t>带进家门。网上交友的方式因此受到年轻人的欢迎，迅速地在他们中间发展起来。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232399" y="3054925"/>
            <a:ext cx="6299029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新鮮感：～感（安全感/方向感/美感）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232399" y="3870350"/>
            <a:ext cx="5500744" cy="7386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zh-C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无限：无～ （无法/无能/无情）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458661" y="729341"/>
            <a:ext cx="1053600" cy="49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6012872" y="784166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9926261" y="774071"/>
            <a:ext cx="1420500" cy="49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1032163" y="1401938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4336472" y="1422720"/>
            <a:ext cx="706500" cy="47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